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14"/>
  </p:notesMasterIdLst>
  <p:handoutMasterIdLst>
    <p:handoutMasterId r:id="rId15"/>
  </p:handoutMasterIdLst>
  <p:sldIdLst>
    <p:sldId id="268" r:id="rId2"/>
    <p:sldId id="259" r:id="rId3"/>
    <p:sldId id="257" r:id="rId4"/>
    <p:sldId id="260" r:id="rId5"/>
    <p:sldId id="261" r:id="rId6"/>
    <p:sldId id="265" r:id="rId7"/>
    <p:sldId id="263" r:id="rId8"/>
    <p:sldId id="266" r:id="rId9"/>
    <p:sldId id="262" r:id="rId10"/>
    <p:sldId id="267" r:id="rId11"/>
    <p:sldId id="264" r:id="rId12"/>
    <p:sldId id="25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13D5A83D-8A38-4C01-B933-3CEAA02D26B6}">
          <p14:sldIdLst>
            <p14:sldId id="268"/>
            <p14:sldId id="259"/>
            <p14:sldId id="257"/>
            <p14:sldId id="260"/>
          </p14:sldIdLst>
        </p14:section>
        <p14:section name="Détail des forfaits" id="{009AA1B0-5227-4048-AE82-B011AB7F6516}">
          <p14:sldIdLst>
            <p14:sldId id="261"/>
            <p14:sldId id="265"/>
            <p14:sldId id="263"/>
            <p14:sldId id="266"/>
            <p14:sldId id="262"/>
            <p14:sldId id="267"/>
            <p14:sldId id="264"/>
            <p14:sldId id="25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Feuil1!$A$2</c:f>
              <c:strCache>
                <c:ptCount val="1"/>
                <c:pt idx="0">
                  <c:v>Train standard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Feuil1!$B$2:$D$2</c:f>
              <c:numCache>
                <c:formatCode>0%</c:formatCode>
                <c:ptCount val="3"/>
                <c:pt idx="0">
                  <c:v>0.63</c:v>
                </c:pt>
                <c:pt idx="1">
                  <c:v>0.76</c:v>
                </c:pt>
                <c:pt idx="2">
                  <c:v>0.54</c:v>
                </c:pt>
              </c:numCache>
            </c:numRef>
          </c:val>
        </c:ser>
        <c:ser>
          <c:idx val="1"/>
          <c:order val="1"/>
          <c:tx>
            <c:strRef>
              <c:f>Feuil1!$A$3</c:f>
              <c:strCache>
                <c:ptCount val="1"/>
                <c:pt idx="0">
                  <c:v>Train de luxe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Feuil1!$B$3:$D$3</c:f>
              <c:numCache>
                <c:formatCode>0%</c:formatCode>
                <c:ptCount val="3"/>
                <c:pt idx="0">
                  <c:v>0.49</c:v>
                </c:pt>
                <c:pt idx="1">
                  <c:v>0.84</c:v>
                </c:pt>
                <c:pt idx="2">
                  <c:v>0.79</c:v>
                </c:pt>
              </c:numCache>
            </c:numRef>
          </c:val>
        </c:ser>
        <c:ser>
          <c:idx val="2"/>
          <c:order val="2"/>
          <c:tx>
            <c:strRef>
              <c:f>Feuil1!$A$4</c:f>
              <c:strCache>
                <c:ptCount val="1"/>
                <c:pt idx="0">
                  <c:v>Croisière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Feuil1!$B$4:$D$4</c:f>
              <c:numCache>
                <c:formatCode>0%</c:formatCode>
                <c:ptCount val="3"/>
                <c:pt idx="0">
                  <c:v>0.56999999999999995</c:v>
                </c:pt>
                <c:pt idx="1">
                  <c:v>0.9</c:v>
                </c:pt>
                <c:pt idx="2">
                  <c:v>0.41</c:v>
                </c:pt>
              </c:numCache>
            </c:numRef>
          </c:val>
        </c:ser>
        <c:ser>
          <c:idx val="3"/>
          <c:order val="3"/>
          <c:tx>
            <c:strRef>
              <c:f>Feuil1!$A$5</c:f>
              <c:strCache>
                <c:ptCount val="1"/>
                <c:pt idx="0">
                  <c:v>Classique</c:v>
                </c:pt>
              </c:strCache>
            </c:strRef>
          </c:tx>
          <c:invertIfNegative val="0"/>
          <c:cat>
            <c:strRef>
              <c:f>Feuil1!$B$1:$D$1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Feuil1!$B$5:$D$5</c:f>
              <c:numCache>
                <c:formatCode>0%</c:formatCode>
                <c:ptCount val="3"/>
                <c:pt idx="0">
                  <c:v>0.71</c:v>
                </c:pt>
                <c:pt idx="1">
                  <c:v>0.56000000000000005</c:v>
                </c:pt>
                <c:pt idx="2">
                  <c:v>0.27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8213504"/>
        <c:axId val="169340288"/>
      </c:barChart>
      <c:catAx>
        <c:axId val="208213504"/>
        <c:scaling>
          <c:orientation val="minMax"/>
        </c:scaling>
        <c:delete val="0"/>
        <c:axPos val="b"/>
        <c:majorTickMark val="out"/>
        <c:minorTickMark val="none"/>
        <c:tickLblPos val="nextTo"/>
        <c:crossAx val="169340288"/>
        <c:crosses val="autoZero"/>
        <c:auto val="1"/>
        <c:lblAlgn val="ctr"/>
        <c:lblOffset val="100"/>
        <c:noMultiLvlLbl val="0"/>
      </c:catAx>
      <c:valAx>
        <c:axId val="16934028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0821350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85BB0-AFD7-4400-A08A-6DE937C8EE3A}" type="doc">
      <dgm:prSet loTypeId="urn:microsoft.com/office/officeart/2005/8/layout/matrix3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0A4103-4F7B-4E4D-8FA0-F90E116C77BC}">
      <dgm:prSet/>
      <dgm:spPr/>
      <dgm:t>
        <a:bodyPr/>
        <a:lstStyle/>
        <a:p>
          <a:pPr rtl="0"/>
          <a:r>
            <a:rPr lang="fr-CA" b="1" noProof="0" dirty="0" smtClean="0"/>
            <a:t>Forfait royal</a:t>
          </a:r>
          <a:endParaRPr lang="fr-CA" noProof="0" dirty="0"/>
        </a:p>
      </dgm:t>
    </dgm:pt>
    <dgm:pt modelId="{70DD6629-AA02-44E9-A2F9-E63F101FF914}" type="parTrans" cxnId="{A6EF7FA0-2E59-4426-8BA0-632045219D6A}">
      <dgm:prSet/>
      <dgm:spPr/>
      <dgm:t>
        <a:bodyPr/>
        <a:lstStyle/>
        <a:p>
          <a:endParaRPr lang="en-US"/>
        </a:p>
      </dgm:t>
    </dgm:pt>
    <dgm:pt modelId="{1679C3F4-0DB7-40C1-82D0-471EB42CEAB5}" type="sibTrans" cxnId="{A6EF7FA0-2E59-4426-8BA0-632045219D6A}">
      <dgm:prSet/>
      <dgm:spPr/>
      <dgm:t>
        <a:bodyPr/>
        <a:lstStyle/>
        <a:p>
          <a:endParaRPr lang="en-US"/>
        </a:p>
      </dgm:t>
    </dgm:pt>
    <dgm:pt modelId="{B651DDC4-D40B-4A3F-BC62-BA3EA232EE3A}">
      <dgm:prSet/>
      <dgm:spPr/>
      <dgm:t>
        <a:bodyPr/>
        <a:lstStyle/>
        <a:p>
          <a:pPr rtl="0"/>
          <a:r>
            <a:rPr lang="fr-CA" b="1" noProof="0" dirty="0" smtClean="0"/>
            <a:t>Forfait exclusif</a:t>
          </a:r>
          <a:endParaRPr lang="fr-CA" noProof="0" dirty="0"/>
        </a:p>
      </dgm:t>
    </dgm:pt>
    <dgm:pt modelId="{B75CE688-B4FC-453E-B5BB-3E5251E2063E}" type="parTrans" cxnId="{B61A727B-FC1F-480A-8A88-E35138EB91CC}">
      <dgm:prSet/>
      <dgm:spPr/>
      <dgm:t>
        <a:bodyPr/>
        <a:lstStyle/>
        <a:p>
          <a:endParaRPr lang="en-US"/>
        </a:p>
      </dgm:t>
    </dgm:pt>
    <dgm:pt modelId="{64B39F76-9C33-4814-9921-F075A592A27C}" type="sibTrans" cxnId="{B61A727B-FC1F-480A-8A88-E35138EB91CC}">
      <dgm:prSet/>
      <dgm:spPr/>
      <dgm:t>
        <a:bodyPr/>
        <a:lstStyle/>
        <a:p>
          <a:endParaRPr lang="en-US"/>
        </a:p>
      </dgm:t>
    </dgm:pt>
    <dgm:pt modelId="{AC795A32-7318-4CF7-A8D8-BA05432A8B08}">
      <dgm:prSet/>
      <dgm:spPr/>
      <dgm:t>
        <a:bodyPr/>
        <a:lstStyle/>
        <a:p>
          <a:pPr rtl="0"/>
          <a:r>
            <a:rPr lang="fr-CA" b="1" baseline="0" noProof="0" dirty="0" smtClean="0"/>
            <a:t>Forfait de luxe</a:t>
          </a:r>
          <a:endParaRPr lang="fr-CA" noProof="0" dirty="0"/>
        </a:p>
      </dgm:t>
    </dgm:pt>
    <dgm:pt modelId="{FD992782-42D6-4FDF-8C9D-363DC67B56E6}" type="parTrans" cxnId="{F74E0882-651F-4E5D-9D5A-17C3B1D55DAA}">
      <dgm:prSet/>
      <dgm:spPr/>
      <dgm:t>
        <a:bodyPr/>
        <a:lstStyle/>
        <a:p>
          <a:endParaRPr lang="en-US"/>
        </a:p>
      </dgm:t>
    </dgm:pt>
    <dgm:pt modelId="{E4491393-1A95-469B-89BC-8BBC0F1B6998}" type="sibTrans" cxnId="{F74E0882-651F-4E5D-9D5A-17C3B1D55DAA}">
      <dgm:prSet/>
      <dgm:spPr/>
      <dgm:t>
        <a:bodyPr/>
        <a:lstStyle/>
        <a:p>
          <a:endParaRPr lang="en-US"/>
        </a:p>
      </dgm:t>
    </dgm:pt>
    <dgm:pt modelId="{DEDCFEBB-E030-4195-B706-40D05B9B2850}">
      <dgm:prSet/>
      <dgm:spPr/>
      <dgm:t>
        <a:bodyPr/>
        <a:lstStyle/>
        <a:p>
          <a:pPr rtl="0"/>
          <a:r>
            <a:rPr lang="fr-CA" b="1" baseline="0" noProof="0" dirty="0" smtClean="0"/>
            <a:t>Forfait classique</a:t>
          </a:r>
          <a:endParaRPr lang="fr-CA" noProof="0" dirty="0"/>
        </a:p>
      </dgm:t>
    </dgm:pt>
    <dgm:pt modelId="{01178190-E13E-44C8-9603-B9615462D4DF}" type="parTrans" cxnId="{E7771D13-0C3D-4149-B170-C25BC6CD02DA}">
      <dgm:prSet/>
      <dgm:spPr/>
      <dgm:t>
        <a:bodyPr/>
        <a:lstStyle/>
        <a:p>
          <a:endParaRPr lang="en-US"/>
        </a:p>
      </dgm:t>
    </dgm:pt>
    <dgm:pt modelId="{E3639C0B-F463-4311-A21D-C62DC8FEC133}" type="sibTrans" cxnId="{E7771D13-0C3D-4149-B170-C25BC6CD02DA}">
      <dgm:prSet/>
      <dgm:spPr/>
      <dgm:t>
        <a:bodyPr/>
        <a:lstStyle/>
        <a:p>
          <a:endParaRPr lang="en-US"/>
        </a:p>
      </dgm:t>
    </dgm:pt>
    <dgm:pt modelId="{52842349-8529-40BE-8A50-6BB8A9DB30BC}" type="pres">
      <dgm:prSet presAssocID="{3C085BB0-AFD7-4400-A08A-6DE937C8EE3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4ED86F-157F-481A-8CD4-1709413E51EF}" type="pres">
      <dgm:prSet presAssocID="{3C085BB0-AFD7-4400-A08A-6DE937C8EE3A}" presName="diamond" presStyleLbl="bgShp" presStyleIdx="0" presStyleCnt="1"/>
      <dgm:spPr/>
    </dgm:pt>
    <dgm:pt modelId="{ADC2CE15-BE7F-4FDD-A4DA-28EF8A59154E}" type="pres">
      <dgm:prSet presAssocID="{3C085BB0-AFD7-4400-A08A-6DE937C8EE3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7C79F0-C5C5-483A-8666-9CC474B1B7F0}" type="pres">
      <dgm:prSet presAssocID="{3C085BB0-AFD7-4400-A08A-6DE937C8EE3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2BB8D-AF11-416B-8CF7-8AE516501015}" type="pres">
      <dgm:prSet presAssocID="{3C085BB0-AFD7-4400-A08A-6DE937C8EE3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EAE932-E5F7-49C7-AEB9-D1A0E0FD92F5}" type="pres">
      <dgm:prSet presAssocID="{3C085BB0-AFD7-4400-A08A-6DE937C8EE3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EF7FA0-2E59-4426-8BA0-632045219D6A}" srcId="{3C085BB0-AFD7-4400-A08A-6DE937C8EE3A}" destId="{840A4103-4F7B-4E4D-8FA0-F90E116C77BC}" srcOrd="0" destOrd="0" parTransId="{70DD6629-AA02-44E9-A2F9-E63F101FF914}" sibTransId="{1679C3F4-0DB7-40C1-82D0-471EB42CEAB5}"/>
    <dgm:cxn modelId="{9D395133-1468-4D1A-B352-BF7F42F9A717}" type="presOf" srcId="{3C085BB0-AFD7-4400-A08A-6DE937C8EE3A}" destId="{52842349-8529-40BE-8A50-6BB8A9DB30BC}" srcOrd="0" destOrd="0" presId="urn:microsoft.com/office/officeart/2005/8/layout/matrix3"/>
    <dgm:cxn modelId="{E05C205E-4FDD-44D4-908C-5C6F346358F8}" type="presOf" srcId="{AC795A32-7318-4CF7-A8D8-BA05432A8B08}" destId="{9D32BB8D-AF11-416B-8CF7-8AE516501015}" srcOrd="0" destOrd="0" presId="urn:microsoft.com/office/officeart/2005/8/layout/matrix3"/>
    <dgm:cxn modelId="{B61A727B-FC1F-480A-8A88-E35138EB91CC}" srcId="{3C085BB0-AFD7-4400-A08A-6DE937C8EE3A}" destId="{B651DDC4-D40B-4A3F-BC62-BA3EA232EE3A}" srcOrd="1" destOrd="0" parTransId="{B75CE688-B4FC-453E-B5BB-3E5251E2063E}" sibTransId="{64B39F76-9C33-4814-9921-F075A592A27C}"/>
    <dgm:cxn modelId="{E7771D13-0C3D-4149-B170-C25BC6CD02DA}" srcId="{3C085BB0-AFD7-4400-A08A-6DE937C8EE3A}" destId="{DEDCFEBB-E030-4195-B706-40D05B9B2850}" srcOrd="3" destOrd="0" parTransId="{01178190-E13E-44C8-9603-B9615462D4DF}" sibTransId="{E3639C0B-F463-4311-A21D-C62DC8FEC133}"/>
    <dgm:cxn modelId="{EB461AC1-782F-412F-A7E2-0422ED744444}" type="presOf" srcId="{B651DDC4-D40B-4A3F-BC62-BA3EA232EE3A}" destId="{9A7C79F0-C5C5-483A-8666-9CC474B1B7F0}" srcOrd="0" destOrd="0" presId="urn:microsoft.com/office/officeart/2005/8/layout/matrix3"/>
    <dgm:cxn modelId="{F74E0882-651F-4E5D-9D5A-17C3B1D55DAA}" srcId="{3C085BB0-AFD7-4400-A08A-6DE937C8EE3A}" destId="{AC795A32-7318-4CF7-A8D8-BA05432A8B08}" srcOrd="2" destOrd="0" parTransId="{FD992782-42D6-4FDF-8C9D-363DC67B56E6}" sibTransId="{E4491393-1A95-469B-89BC-8BBC0F1B6998}"/>
    <dgm:cxn modelId="{51C553F3-0333-435F-80A6-9FA801F769EE}" type="presOf" srcId="{DEDCFEBB-E030-4195-B706-40D05B9B2850}" destId="{CCEAE932-E5F7-49C7-AEB9-D1A0E0FD92F5}" srcOrd="0" destOrd="0" presId="urn:microsoft.com/office/officeart/2005/8/layout/matrix3"/>
    <dgm:cxn modelId="{CB6407E3-BB05-4799-A801-3897AC091911}" type="presOf" srcId="{840A4103-4F7B-4E4D-8FA0-F90E116C77BC}" destId="{ADC2CE15-BE7F-4FDD-A4DA-28EF8A59154E}" srcOrd="0" destOrd="0" presId="urn:microsoft.com/office/officeart/2005/8/layout/matrix3"/>
    <dgm:cxn modelId="{07359354-0C3B-4A01-ACE0-2319E06763D8}" type="presParOf" srcId="{52842349-8529-40BE-8A50-6BB8A9DB30BC}" destId="{F24ED86F-157F-481A-8CD4-1709413E51EF}" srcOrd="0" destOrd="0" presId="urn:microsoft.com/office/officeart/2005/8/layout/matrix3"/>
    <dgm:cxn modelId="{7B8FCD99-28AF-47C7-8534-E9937618FC15}" type="presParOf" srcId="{52842349-8529-40BE-8A50-6BB8A9DB30BC}" destId="{ADC2CE15-BE7F-4FDD-A4DA-28EF8A59154E}" srcOrd="1" destOrd="0" presId="urn:microsoft.com/office/officeart/2005/8/layout/matrix3"/>
    <dgm:cxn modelId="{2A79FF92-3DE4-41F3-88FC-22BAFF85E933}" type="presParOf" srcId="{52842349-8529-40BE-8A50-6BB8A9DB30BC}" destId="{9A7C79F0-C5C5-483A-8666-9CC474B1B7F0}" srcOrd="2" destOrd="0" presId="urn:microsoft.com/office/officeart/2005/8/layout/matrix3"/>
    <dgm:cxn modelId="{DD2C7562-E383-450E-9D7E-F6411B24708C}" type="presParOf" srcId="{52842349-8529-40BE-8A50-6BB8A9DB30BC}" destId="{9D32BB8D-AF11-416B-8CF7-8AE516501015}" srcOrd="3" destOrd="0" presId="urn:microsoft.com/office/officeart/2005/8/layout/matrix3"/>
    <dgm:cxn modelId="{F06EF91C-AA33-4242-85CD-9820B490E1AA}" type="presParOf" srcId="{52842349-8529-40BE-8A50-6BB8A9DB30BC}" destId="{CCEAE932-E5F7-49C7-AEB9-D1A0E0FD92F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ED86F-157F-481A-8CD4-1709413E51EF}">
      <dsp:nvSpPr>
        <dsp:cNvPr id="0" name=""/>
        <dsp:cNvSpPr/>
      </dsp:nvSpPr>
      <dsp:spPr>
        <a:xfrm>
          <a:off x="1181893" y="0"/>
          <a:ext cx="3579812" cy="3579812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C2CE15-BE7F-4FDD-A4DA-28EF8A59154E}">
      <dsp:nvSpPr>
        <dsp:cNvPr id="0" name=""/>
        <dsp:cNvSpPr/>
      </dsp:nvSpPr>
      <dsp:spPr>
        <a:xfrm>
          <a:off x="1521976" y="340082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200" b="1" kern="1200" noProof="0" dirty="0" smtClean="0"/>
            <a:t>Forfait royal</a:t>
          </a:r>
          <a:endParaRPr lang="fr-CA" sz="2200" kern="1200" noProof="0" dirty="0"/>
        </a:p>
      </dsp:txBody>
      <dsp:txXfrm>
        <a:off x="1590129" y="408235"/>
        <a:ext cx="1259820" cy="1259820"/>
      </dsp:txXfrm>
    </dsp:sp>
    <dsp:sp modelId="{9A7C79F0-C5C5-483A-8666-9CC474B1B7F0}">
      <dsp:nvSpPr>
        <dsp:cNvPr id="0" name=""/>
        <dsp:cNvSpPr/>
      </dsp:nvSpPr>
      <dsp:spPr>
        <a:xfrm>
          <a:off x="3025497" y="340082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200" b="1" kern="1200" noProof="0" dirty="0" smtClean="0"/>
            <a:t>Forfait exclusif</a:t>
          </a:r>
          <a:endParaRPr lang="fr-CA" sz="2200" kern="1200" noProof="0" dirty="0"/>
        </a:p>
      </dsp:txBody>
      <dsp:txXfrm>
        <a:off x="3093650" y="408235"/>
        <a:ext cx="1259820" cy="1259820"/>
      </dsp:txXfrm>
    </dsp:sp>
    <dsp:sp modelId="{9D32BB8D-AF11-416B-8CF7-8AE516501015}">
      <dsp:nvSpPr>
        <dsp:cNvPr id="0" name=""/>
        <dsp:cNvSpPr/>
      </dsp:nvSpPr>
      <dsp:spPr>
        <a:xfrm>
          <a:off x="1521976" y="1843603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200" b="1" kern="1200" baseline="0" noProof="0" dirty="0" smtClean="0"/>
            <a:t>Forfait de luxe</a:t>
          </a:r>
          <a:endParaRPr lang="fr-CA" sz="2200" kern="1200" noProof="0" dirty="0"/>
        </a:p>
      </dsp:txBody>
      <dsp:txXfrm>
        <a:off x="1590129" y="1911756"/>
        <a:ext cx="1259820" cy="1259820"/>
      </dsp:txXfrm>
    </dsp:sp>
    <dsp:sp modelId="{CCEAE932-E5F7-49C7-AEB9-D1A0E0FD92F5}">
      <dsp:nvSpPr>
        <dsp:cNvPr id="0" name=""/>
        <dsp:cNvSpPr/>
      </dsp:nvSpPr>
      <dsp:spPr>
        <a:xfrm>
          <a:off x="3025497" y="1843603"/>
          <a:ext cx="1396126" cy="1396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200" b="1" kern="1200" baseline="0" noProof="0" dirty="0" smtClean="0"/>
            <a:t>Forfait classique</a:t>
          </a:r>
          <a:endParaRPr lang="fr-CA" sz="2200" kern="1200" noProof="0" dirty="0"/>
        </a:p>
      </dsp:txBody>
      <dsp:txXfrm>
        <a:off x="3093650" y="1911756"/>
        <a:ext cx="1259820" cy="1259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9581A-7388-4806-B036-2B95C8792C3E}" type="datetimeFigureOut">
              <a:rPr lang="fr-CA" smtClean="0"/>
              <a:t>2011-03-25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smtClean="0"/>
              <a:t>Votre nom</a:t>
            </a: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812DD-DA00-492D-84DA-72BA799D2607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8354289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EEA79-3AA9-4E63-8175-5725856C6940}" type="datetimeFigureOut">
              <a:rPr lang="fr-CA" noProof="0" smtClean="0"/>
              <a:t>2011-03-25</a:t>
            </a:fld>
            <a:endParaRPr lang="fr-CA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CA" noProof="0" smtClean="0"/>
              <a:t>Votre nom</a:t>
            </a:r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37BCE-ECB2-4BC6-8924-281B9CBC1BED}" type="slidenum">
              <a:rPr lang="fr-CA" noProof="0" smtClean="0"/>
              <a:t>‹N°›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869002228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619257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2428667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593685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 noProof="0" smtClean="0"/>
              <a:t>Votre nom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128534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962-B154-4CC4-BF6C-378C2B50261E}" type="datetime8">
              <a:rPr lang="fr-CA" noProof="0" smtClean="0"/>
              <a:t>2011-03-25 10:14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" y="15666"/>
            <a:ext cx="900000" cy="8930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5D646-3547-4BCC-BB1B-4BFED15B6059}" type="datetime8">
              <a:rPr lang="fr-CA" noProof="0" smtClean="0"/>
              <a:t>2011-03-25 10:14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ED1D-6FE4-4AA9-B195-BA94FB151CC0}" type="datetime8">
              <a:rPr lang="fr-CA" noProof="0" smtClean="0"/>
              <a:t>2011-03-25 10:14</a:t>
            </a:fld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FB933-3315-486B-A385-93AF96D6CD7A}" type="datetime8">
              <a:rPr lang="fr-CA" noProof="0" smtClean="0"/>
              <a:t>2011-03-25 10:14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33CAE-F237-42D7-AFA0-8FE37990C5B8}" type="datetime8">
              <a:rPr lang="fr-CA" noProof="0" smtClean="0"/>
              <a:t>2011-03-25 10:14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EDDFA-F52C-4B13-A799-ABDEBEA408C0}" type="datetime8">
              <a:rPr lang="fr-CA" noProof="0" smtClean="0"/>
              <a:t>2011-03-25 10:14</a:t>
            </a:fld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9FC9-C39E-4E6D-B9F1-081B63C39EF2}" type="datetime8">
              <a:rPr lang="fr-CA" noProof="0" smtClean="0"/>
              <a:t>2011-03-25 10:14</a:t>
            </a:fld>
            <a:endParaRPr lang="fr-CA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6B0D-628D-4849-8A23-1F0B6804B9E7}" type="datetime8">
              <a:rPr lang="fr-CA" noProof="0" smtClean="0"/>
              <a:t>2011-03-25 10:14</a:t>
            </a:fld>
            <a:endParaRPr lang="fr-CA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C771-A968-4C3E-BFE6-FE59CDF4E644}" type="datetime8">
              <a:rPr lang="fr-CA" noProof="0" smtClean="0"/>
              <a:t>2011-03-25 10:14</a:t>
            </a:fld>
            <a:endParaRPr lang="fr-CA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B54C-D972-47AE-9221-9D960B743807}" type="datetime8">
              <a:rPr lang="fr-CA" noProof="0" smtClean="0"/>
              <a:t>2011-03-25 10:14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B57C-3BF3-4F1B-982B-CCC85B98D038}" type="datetime8">
              <a:rPr lang="fr-CA" noProof="0" smtClean="0"/>
              <a:t>2011-03-25 10:14</a:t>
            </a:fld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CBD85C1-329E-46C5-8E4A-FF5DE64CA89D}" type="datetime8">
              <a:rPr lang="fr-CA" noProof="0" smtClean="0"/>
              <a:t>2011-03-25 10:14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" y="15666"/>
            <a:ext cx="900000" cy="89305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 rot="19140000">
            <a:off x="517249" y="1455585"/>
            <a:ext cx="5648623" cy="1204306"/>
          </a:xfrm>
        </p:spPr>
        <p:txBody>
          <a:bodyPr/>
          <a:lstStyle/>
          <a:p>
            <a:r>
              <a:rPr lang="fr-CA" dirty="0"/>
              <a:t>Série de circuits d’aventure</a:t>
            </a:r>
          </a:p>
        </p:txBody>
      </p:sp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 rot="19140000">
            <a:off x="1073595" y="2100002"/>
            <a:ext cx="6511131" cy="752033"/>
          </a:xfrm>
        </p:spPr>
        <p:txBody>
          <a:bodyPr>
            <a:normAutofit/>
          </a:bodyPr>
          <a:lstStyle/>
          <a:p>
            <a:pPr lvl="0"/>
            <a:r>
              <a:rPr lang="fr-CA" sz="2000" cap="none" dirty="0">
                <a:solidFill>
                  <a:srgbClr val="000000"/>
                </a:solidFill>
                <a:latin typeface="Franklin Gothic Book"/>
              </a:rPr>
              <a:t>Le Canada en train</a:t>
            </a:r>
          </a:p>
          <a:p>
            <a:pPr lvl="0"/>
            <a:r>
              <a:rPr lang="fr-CA" sz="1800" cap="none" dirty="0">
                <a:solidFill>
                  <a:srgbClr val="000000"/>
                </a:solidFill>
                <a:latin typeface="Franklin Gothic Book"/>
              </a:rPr>
              <a:t>Voyages Tour Aventure</a:t>
            </a:r>
            <a:endParaRPr lang="fr-CA" dirty="0"/>
          </a:p>
        </p:txBody>
      </p:sp>
      <p:pic>
        <p:nvPicPr>
          <p:cNvPr id="7" name="Picture Placeholder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4712086" y="6437522"/>
            <a:ext cx="4203314" cy="344278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spc="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b="1" smtClean="0"/>
              <a:t>LA meilleure expérience mondiale du voyage</a:t>
            </a:r>
            <a:endParaRPr lang="fr-CA" b="1" dirty="0"/>
          </a:p>
        </p:txBody>
      </p:sp>
    </p:spTree>
    <p:extLst>
      <p:ext uri="{BB962C8B-B14F-4D97-AF65-F5344CB8AC3E}">
        <p14:creationId xmlns:p14="http://schemas.microsoft.com/office/powerpoint/2010/main" val="415945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dir="u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9914975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2497 $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2497 $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90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Sondage comparatif sur les vacances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6634625"/>
              </p:ext>
            </p:extLst>
          </p:nvPr>
        </p:nvGraphicFramePr>
        <p:xfrm>
          <a:off x="822325" y="1100138"/>
          <a:ext cx="7521575" cy="3579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6164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16941" y="1394262"/>
            <a:ext cx="5766423" cy="1089427"/>
          </a:xfrm>
        </p:spPr>
        <p:txBody>
          <a:bodyPr/>
          <a:lstStyle/>
          <a:p>
            <a:r>
              <a:rPr lang="fr-CA" dirty="0" smtClean="0"/>
              <a:t>Superbe Colombie-Britannique</a:t>
            </a:r>
            <a:endParaRPr lang="fr-CA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845194" y="3024187"/>
            <a:ext cx="3616036" cy="2514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Pont de Wolf Creek</a:t>
            </a:r>
          </a:p>
          <a:p>
            <a:pPr lvl="1"/>
            <a:r>
              <a:rPr lang="fr-CA" dirty="0" smtClean="0"/>
              <a:t>Établi en 1857 par la Fraser Ironworks</a:t>
            </a:r>
            <a:endParaRPr lang="fr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ZoneTexte 5"/>
          <p:cNvSpPr txBox="1"/>
          <p:nvPr/>
        </p:nvSpPr>
        <p:spPr>
          <a:xfrm>
            <a:off x="381000" y="11546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sp>
        <p:nvSpPr>
          <p:cNvPr id="7" name="ZoneTexte 6"/>
          <p:cNvSpPr txBox="1"/>
          <p:nvPr/>
        </p:nvSpPr>
        <p:spPr>
          <a:xfrm>
            <a:off x="6019800" y="22098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i="1" dirty="0" smtClean="0"/>
              <a:t>Le 2</a:t>
            </a:r>
            <a:r>
              <a:rPr lang="fr-CA" i="1" baseline="30000" dirty="0" smtClean="0"/>
              <a:t>e</a:t>
            </a:r>
            <a:r>
              <a:rPr lang="fr-CA" i="1" dirty="0" smtClean="0"/>
              <a:t> jour du tour, </a:t>
            </a:r>
            <a:r>
              <a:rPr lang="fr-CA" i="1" dirty="0"/>
              <a:t>à 20 km à </a:t>
            </a:r>
            <a:r>
              <a:rPr lang="fr-CA" i="1" dirty="0" smtClean="0"/>
              <a:t>l’est de Kamloops</a:t>
            </a:r>
            <a:endParaRPr lang="fr-CA" i="1" dirty="0"/>
          </a:p>
        </p:txBody>
      </p:sp>
    </p:spTree>
    <p:extLst>
      <p:ext uri="{BB962C8B-B14F-4D97-AF65-F5344CB8AC3E}">
        <p14:creationId xmlns:p14="http://schemas.microsoft.com/office/powerpoint/2010/main" val="104691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749040" cy="3712464"/>
          </a:xfrm>
        </p:spPr>
        <p:txBody>
          <a:bodyPr>
            <a:normAutofit/>
          </a:bodyPr>
          <a:lstStyle/>
          <a:p>
            <a:r>
              <a:rPr lang="fr-CA" dirty="0" smtClean="0"/>
              <a:t>Train Canada </a:t>
            </a:r>
            <a:r>
              <a:rPr lang="fr-CA" dirty="0" err="1" smtClean="0"/>
              <a:t>inc.</a:t>
            </a:r>
            <a:endParaRPr lang="fr-CA" dirty="0" smtClean="0"/>
          </a:p>
          <a:p>
            <a:r>
              <a:rPr lang="fr-CA" dirty="0" smtClean="0"/>
              <a:t>Basée à Vancouver  C-B</a:t>
            </a:r>
          </a:p>
          <a:p>
            <a:r>
              <a:rPr lang="fr-CA" dirty="0" smtClean="0"/>
              <a:t>Société privée de chemin de fer établie en 1957</a:t>
            </a:r>
          </a:p>
        </p:txBody>
      </p:sp>
      <p:pic>
        <p:nvPicPr>
          <p:cNvPr id="1026" name="Picture 2" descr="C:\Users\Michèle\AppData\Local\Microsoft\Windows\Temporary Internet Files\Content.IE5\V47JADCZ\MC900326722[1]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849800"/>
            <a:ext cx="3662850" cy="2188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2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3200" u="sng" spc="300" dirty="0" smtClean="0">
                <a:solidFill>
                  <a:srgbClr val="7030A0"/>
                </a:solidFill>
                <a:latin typeface="Algerian" pitchFamily="82" charset="0"/>
              </a:rPr>
              <a:t>les rocheuses canadiennes</a:t>
            </a:r>
            <a:endParaRPr lang="fr-CA" sz="3200" u="sng" spc="300" dirty="0">
              <a:solidFill>
                <a:srgbClr val="7030A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31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La Colombie-Britannique en train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Paysages inoubliables et majestueux</a:t>
            </a:r>
          </a:p>
          <a:p>
            <a:pPr lvl="1"/>
            <a:r>
              <a:rPr lang="fr-CA" dirty="0" smtClean="0"/>
              <a:t>Rocheuses canadiennes</a:t>
            </a:r>
          </a:p>
          <a:p>
            <a:pPr lvl="1"/>
            <a:r>
              <a:rPr lang="fr-CA" dirty="0" smtClean="0"/>
              <a:t>L’Ouest canadien</a:t>
            </a:r>
          </a:p>
          <a:p>
            <a:r>
              <a:rPr lang="fr-CA" dirty="0" smtClean="0"/>
              <a:t>Dans les pas des grands explorateurs </a:t>
            </a:r>
          </a:p>
          <a:p>
            <a:pPr lvl="1"/>
            <a:r>
              <a:rPr lang="fr-CA" dirty="0" smtClean="0"/>
              <a:t>Ligne de partage des eaux</a:t>
            </a:r>
          </a:p>
          <a:p>
            <a:r>
              <a:rPr lang="fr-CA" dirty="0" smtClean="0"/>
              <a:t>Excursions rapides et faciles</a:t>
            </a:r>
          </a:p>
          <a:p>
            <a:r>
              <a:rPr lang="fr-CA" dirty="0" smtClean="0"/>
              <a:t>Hébergement 4 étoiles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838200" y="4191000"/>
            <a:ext cx="7543800" cy="381000"/>
            <a:chOff x="914400" y="4191000"/>
            <a:chExt cx="7543800" cy="381000"/>
          </a:xfrm>
        </p:grpSpPr>
        <p:sp>
          <p:nvSpPr>
            <p:cNvPr id="13" name="Snip Diagonal Corner Rectangle 12"/>
            <p:cNvSpPr/>
            <p:nvPr/>
          </p:nvSpPr>
          <p:spPr>
            <a:xfrm>
              <a:off x="9144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b="1" dirty="0" smtClean="0"/>
                <a:t>Les Explorateurs</a:t>
              </a:r>
              <a:endParaRPr lang="en-US" sz="1600" b="1" dirty="0"/>
            </a:p>
          </p:txBody>
        </p:sp>
        <p:sp>
          <p:nvSpPr>
            <p:cNvPr id="19" name="Snip Diagonal Corner Rectangle 18"/>
            <p:cNvSpPr/>
            <p:nvPr/>
          </p:nvSpPr>
          <p:spPr>
            <a:xfrm>
              <a:off x="37338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b="1" dirty="0" smtClean="0"/>
                <a:t>Passe de l’Ouest</a:t>
              </a:r>
              <a:endParaRPr lang="fr-CA" sz="1600" b="1" dirty="0"/>
            </a:p>
          </p:txBody>
        </p:sp>
        <p:sp>
          <p:nvSpPr>
            <p:cNvPr id="20" name="Snip Diagonal Corner Rectangle 19"/>
            <p:cNvSpPr/>
            <p:nvPr/>
          </p:nvSpPr>
          <p:spPr>
            <a:xfrm>
              <a:off x="65532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/>
                <a:t>Route du Nord</a:t>
              </a:r>
              <a:endParaRPr lang="en-US" sz="1600" b="1" dirty="0"/>
            </a:p>
          </p:txBody>
        </p:sp>
      </p:grpSp>
      <p:sp>
        <p:nvSpPr>
          <p:cNvPr id="5" name="Rectangle 4"/>
          <p:cNvSpPr/>
          <p:nvPr/>
        </p:nvSpPr>
        <p:spPr>
          <a:xfrm>
            <a:off x="4232039" y="1905000"/>
            <a:ext cx="47612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Meilleures vacances</a:t>
            </a:r>
          </a:p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garanties au Canada</a:t>
            </a:r>
            <a:endParaRPr lang="fr-FR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883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Forfaits offerts par Train Canada</a:t>
            </a:r>
            <a:endParaRPr lang="fr-CA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5113628"/>
              </p:ext>
            </p:extLst>
          </p:nvPr>
        </p:nvGraphicFramePr>
        <p:xfrm>
          <a:off x="1600200" y="1100138"/>
          <a:ext cx="5943600" cy="3579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Left Arrow 16"/>
          <p:cNvSpPr/>
          <p:nvPr/>
        </p:nvSpPr>
        <p:spPr>
          <a:xfrm>
            <a:off x="18288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" name="Left Arrow 17"/>
          <p:cNvSpPr/>
          <p:nvPr/>
        </p:nvSpPr>
        <p:spPr>
          <a:xfrm>
            <a:off x="18288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Left Arrow 18"/>
          <p:cNvSpPr/>
          <p:nvPr/>
        </p:nvSpPr>
        <p:spPr>
          <a:xfrm rot="10800000">
            <a:off x="61341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Left Arrow 19"/>
          <p:cNvSpPr/>
          <p:nvPr/>
        </p:nvSpPr>
        <p:spPr>
          <a:xfrm rot="10800000">
            <a:off x="61341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Flowchart: Document 20"/>
          <p:cNvSpPr/>
          <p:nvPr/>
        </p:nvSpPr>
        <p:spPr>
          <a:xfrm>
            <a:off x="228600" y="1219200"/>
            <a:ext cx="1371600" cy="160020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dirty="0">
                <a:solidFill>
                  <a:prstClr val="white"/>
                </a:solidFill>
              </a:rPr>
              <a:t>Super panoramas grâce au dôme vitré</a:t>
            </a:r>
          </a:p>
        </p:txBody>
      </p:sp>
      <p:sp>
        <p:nvSpPr>
          <p:cNvPr id="10" name="Flowchart: Document 21"/>
          <p:cNvSpPr/>
          <p:nvPr/>
        </p:nvSpPr>
        <p:spPr>
          <a:xfrm>
            <a:off x="228600" y="3352800"/>
            <a:ext cx="1371600" cy="160020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dirty="0">
                <a:solidFill>
                  <a:prstClr val="white"/>
                </a:solidFill>
              </a:rPr>
              <a:t>Meilleur prix, à partir de 1597$ /personne</a:t>
            </a:r>
            <a:endParaRPr lang="fr-CA" dirty="0"/>
          </a:p>
        </p:txBody>
      </p:sp>
      <p:sp>
        <p:nvSpPr>
          <p:cNvPr id="12" name="Flowchart: Document 22"/>
          <p:cNvSpPr/>
          <p:nvPr/>
        </p:nvSpPr>
        <p:spPr>
          <a:xfrm flipH="1">
            <a:off x="7543800" y="1219200"/>
            <a:ext cx="1371600" cy="160020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CA" dirty="0">
                <a:solidFill>
                  <a:prstClr val="white"/>
                </a:solidFill>
              </a:rPr>
              <a:t>Repas fins servis dans le wagon restaurant</a:t>
            </a:r>
          </a:p>
        </p:txBody>
      </p:sp>
      <p:sp>
        <p:nvSpPr>
          <p:cNvPr id="13" name="Flowchart: Document 23"/>
          <p:cNvSpPr/>
          <p:nvPr/>
        </p:nvSpPr>
        <p:spPr>
          <a:xfrm flipH="1">
            <a:off x="7543800" y="3352800"/>
            <a:ext cx="1371600" cy="160020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CA" dirty="0">
                <a:solidFill>
                  <a:prstClr val="white"/>
                </a:solidFill>
              </a:rPr>
              <a:t>Déjeuner en plein air dans le wagon terrasse</a:t>
            </a:r>
          </a:p>
        </p:txBody>
      </p:sp>
    </p:spTree>
    <p:extLst>
      <p:ext uri="{BB962C8B-B14F-4D97-AF65-F5344CB8AC3E}">
        <p14:creationId xmlns:p14="http://schemas.microsoft.com/office/powerpoint/2010/main" val="112388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>
        <p14:glitter dir="u"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1" grpId="0">
        <p:bldAsOne/>
      </p:bldGraphic>
      <p:bldP spid="6" grpId="0" animBg="1"/>
      <p:bldP spid="8" grpId="0" animBg="1"/>
      <p:bldP spid="1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fr-CA" sz="2200" dirty="0" smtClean="0"/>
              <a:t>Itinéraire : Vancouver – Calgary</a:t>
            </a:r>
          </a:p>
          <a:p>
            <a:pPr lvl="0"/>
            <a:r>
              <a:rPr lang="fr-CA" sz="2200" dirty="0" smtClean="0"/>
              <a:t>Aperçu du circuit</a:t>
            </a:r>
          </a:p>
          <a:p>
            <a:pPr lvl="1"/>
            <a:r>
              <a:rPr lang="fr-CA" sz="2200" dirty="0" smtClean="0"/>
              <a:t>Voie ferrée transcontinentale historique et monument de Last Spike</a:t>
            </a:r>
          </a:p>
          <a:p>
            <a:pPr lvl="1"/>
            <a:r>
              <a:rPr lang="fr-CA" sz="2200" dirty="0" smtClean="0"/>
              <a:t>Fameux pont de Wolf Creek et tunnels de </a:t>
            </a:r>
            <a:r>
              <a:rPr lang="fr-CA" sz="2200" dirty="0" err="1" smtClean="0"/>
              <a:t>Rich</a:t>
            </a:r>
            <a:r>
              <a:rPr lang="fr-CA" sz="2200" dirty="0" smtClean="0"/>
              <a:t> Bar</a:t>
            </a:r>
          </a:p>
          <a:p>
            <a:pPr lvl="1"/>
            <a:r>
              <a:rPr lang="fr-CA" sz="2200" dirty="0" smtClean="0"/>
              <a:t>Passe de </a:t>
            </a:r>
            <a:r>
              <a:rPr lang="fr-CA" sz="2200" dirty="0" err="1" smtClean="0"/>
              <a:t>Bucking</a:t>
            </a:r>
            <a:r>
              <a:rPr lang="fr-CA" sz="2200" dirty="0" smtClean="0"/>
              <a:t> Bull sur la ligne de partage des eaux</a:t>
            </a:r>
          </a:p>
          <a:p>
            <a:pPr lvl="1"/>
            <a:r>
              <a:rPr lang="fr-CA" sz="2200" dirty="0" smtClean="0"/>
              <a:t>Suivez les pas du célèbre naturaliste explorateur John Henry Williamson</a:t>
            </a:r>
          </a:p>
        </p:txBody>
      </p:sp>
      <p:pic>
        <p:nvPicPr>
          <p:cNvPr id="6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66800"/>
            <a:ext cx="4064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Piste des Explorateurs</a:t>
            </a:r>
          </a:p>
        </p:txBody>
      </p:sp>
    </p:spTree>
    <p:extLst>
      <p:ext uri="{BB962C8B-B14F-4D97-AF65-F5344CB8AC3E}">
        <p14:creationId xmlns:p14="http://schemas.microsoft.com/office/powerpoint/2010/main" val="71963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8815270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94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fr-CA" sz="2200" dirty="0" smtClean="0"/>
              <a:t>Itinéraire : Vancouver – Kamloops – Jasper</a:t>
            </a:r>
          </a:p>
          <a:p>
            <a:pPr lvl="0"/>
            <a:r>
              <a:rPr lang="fr-CA" sz="2200" dirty="0" smtClean="0"/>
              <a:t>Aperçu du circuit</a:t>
            </a:r>
          </a:p>
          <a:p>
            <a:pPr lvl="1"/>
            <a:r>
              <a:rPr lang="fr-CA" sz="1900" dirty="0" smtClean="0"/>
              <a:t>Splendeur des eaux tumultueuses d’Anderson Gorge</a:t>
            </a:r>
          </a:p>
          <a:p>
            <a:pPr lvl="1"/>
            <a:r>
              <a:rPr lang="fr-CA" sz="1900" dirty="0" smtClean="0"/>
              <a:t>Sereine beauté du mont </a:t>
            </a:r>
            <a:r>
              <a:rPr lang="fr-CA" sz="1900" dirty="0" err="1" smtClean="0"/>
              <a:t>Robson</a:t>
            </a:r>
            <a:r>
              <a:rPr lang="fr-CA" sz="1900" dirty="0" smtClean="0"/>
              <a:t>, le plus haut sommet des Rocheuses</a:t>
            </a:r>
          </a:p>
          <a:p>
            <a:pPr lvl="1"/>
            <a:r>
              <a:rPr lang="fr-CA" sz="1900" dirty="0" smtClean="0"/>
              <a:t>Rafting en eaux vives sur le Fraser jusqu’à Black </a:t>
            </a:r>
            <a:r>
              <a:rPr lang="fr-CA" sz="1900" dirty="0" err="1" smtClean="0"/>
              <a:t>Gulch</a:t>
            </a:r>
            <a:endParaRPr lang="fr-CA" sz="1900" dirty="0" smtClean="0"/>
          </a:p>
          <a:p>
            <a:pPr lvl="1"/>
            <a:r>
              <a:rPr lang="fr-CA" sz="1900" dirty="0" smtClean="0"/>
              <a:t>Parc national de Jasper</a:t>
            </a:r>
          </a:p>
        </p:txBody>
      </p:sp>
      <p:pic>
        <p:nvPicPr>
          <p:cNvPr id="6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219200"/>
            <a:ext cx="4441407" cy="3328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Passe de l’Ouest</a:t>
            </a:r>
          </a:p>
        </p:txBody>
      </p:sp>
    </p:spTree>
    <p:extLst>
      <p:ext uri="{BB962C8B-B14F-4D97-AF65-F5344CB8AC3E}">
        <p14:creationId xmlns:p14="http://schemas.microsoft.com/office/powerpoint/2010/main" val="76778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809649"/>
              </p:ext>
            </p:extLst>
          </p:nvPr>
        </p:nvGraphicFramePr>
        <p:xfrm>
          <a:off x="822325" y="12954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90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fr-CA" sz="3100" dirty="0" smtClean="0"/>
              <a:t>Itinéraire : Vancouver – Prince George – Jasper</a:t>
            </a:r>
          </a:p>
          <a:p>
            <a:pPr lvl="0"/>
            <a:r>
              <a:rPr lang="fr-CA" sz="3100" dirty="0" smtClean="0"/>
              <a:t>Aperçu du circuit</a:t>
            </a:r>
          </a:p>
          <a:p>
            <a:pPr lvl="1"/>
            <a:r>
              <a:rPr lang="fr-CA" sz="2600" dirty="0" smtClean="0"/>
              <a:t>Explorations au Pays de l’or par les champs aurifères de Franklin et </a:t>
            </a:r>
            <a:r>
              <a:rPr lang="fr-CA" sz="2600" dirty="0" err="1" smtClean="0"/>
              <a:t>Elk</a:t>
            </a:r>
            <a:r>
              <a:rPr lang="fr-CA" sz="2600" dirty="0" smtClean="0"/>
              <a:t> </a:t>
            </a:r>
            <a:r>
              <a:rPr lang="fr-CA" sz="2600" dirty="0" err="1" smtClean="0"/>
              <a:t>Herd</a:t>
            </a:r>
            <a:endParaRPr lang="fr-CA" sz="2600" dirty="0" smtClean="0"/>
          </a:p>
          <a:p>
            <a:pPr lvl="1"/>
            <a:r>
              <a:rPr lang="fr-CA" sz="2600" dirty="0" smtClean="0"/>
              <a:t>Paysages spectaculaires le long des lacs Anderson et </a:t>
            </a:r>
            <a:r>
              <a:rPr lang="fr-CA" sz="2600" dirty="0" err="1" smtClean="0"/>
              <a:t>Seton</a:t>
            </a:r>
            <a:endParaRPr lang="fr-CA" sz="2600" dirty="0" smtClean="0"/>
          </a:p>
          <a:p>
            <a:pPr lvl="1"/>
            <a:r>
              <a:rPr lang="fr-CA" sz="2600" dirty="0" smtClean="0"/>
              <a:t>La forêt pluviale côtière –une des plus grandes au monde</a:t>
            </a:r>
          </a:p>
          <a:p>
            <a:pPr lvl="1"/>
            <a:r>
              <a:rPr lang="fr-CA" sz="2600" dirty="0" smtClean="0"/>
              <a:t>Panoramas époustouflants du sillon des Rocheuses</a:t>
            </a:r>
          </a:p>
        </p:txBody>
      </p:sp>
      <p:pic>
        <p:nvPicPr>
          <p:cNvPr id="6" name="Content Placeholder 10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3400" y="1295400"/>
            <a:ext cx="4399428" cy="330796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Route du Nord</a:t>
            </a:r>
          </a:p>
        </p:txBody>
      </p:sp>
    </p:spTree>
    <p:extLst>
      <p:ext uri="{BB962C8B-B14F-4D97-AF65-F5344CB8AC3E}">
        <p14:creationId xmlns:p14="http://schemas.microsoft.com/office/powerpoint/2010/main" val="360119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14:glitter dir="u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Élémentaire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1010</TotalTime>
  <Words>366</Words>
  <Application>Microsoft Office PowerPoint</Application>
  <PresentationFormat>Affichage à l'écran (4:3)</PresentationFormat>
  <Paragraphs>127</Paragraphs>
  <Slides>12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Angles</vt:lpstr>
      <vt:lpstr>Série de circuits d’aventure</vt:lpstr>
      <vt:lpstr>les rocheuses canadiennes</vt:lpstr>
      <vt:lpstr>La Colombie-Britannique en train</vt:lpstr>
      <vt:lpstr>Forfaits offerts par Train Canada</vt:lpstr>
      <vt:lpstr>Piste des Explorateurs</vt:lpstr>
      <vt:lpstr>Niveaux de service et prix</vt:lpstr>
      <vt:lpstr>Passe de l’Ouest</vt:lpstr>
      <vt:lpstr>Niveaux de service et prix</vt:lpstr>
      <vt:lpstr>Route du Nord</vt:lpstr>
      <vt:lpstr>Niveaux de service et prix</vt:lpstr>
      <vt:lpstr>Sondage comparatif sur les vacances</vt:lpstr>
      <vt:lpstr>Superbe Colombie-Britannique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Série de circuits d’aventure</dc:title>
  <dc:subject>Voyage en train au Canada</dc:subject>
  <dc:creator>Votre nom</dc:creator>
  <cp:keywords>Canada, Train, Circuit</cp:keywords>
  <dc:description>Pour usage interne seulement</dc:description>
  <cp:lastModifiedBy>Michèle Simond</cp:lastModifiedBy>
  <cp:revision>26</cp:revision>
  <dcterms:created xsi:type="dcterms:W3CDTF">2011-03-02T17:13:29Z</dcterms:created>
  <dcterms:modified xsi:type="dcterms:W3CDTF">2011-03-25T16:35:03Z</dcterms:modified>
  <cp:category>Aperçus des circuits</cp:category>
  <cp:contentStatus>Ébauche</cp:contentStatus>
</cp:coreProperties>
</file>